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is-ski.com/en/inside-fis/document-library/alpine-document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1158" y="5666111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Всероссийский семинар судей по горнолыжному спорту 2019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78121" y="2685876"/>
            <a:ext cx="373038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ОРГАНИЗАЦИЯ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РАБОТЫ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СЕКРЕТАРИАТА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ДЛЯ ПРОВЕДЕНИЯ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СОРЕВНОВАНИЙ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ПО ГОРНОЛЫЖНОМУ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СПОРТУ</a:t>
            </a:r>
            <a:endParaRPr lang="en-US" altLang="ko-KR" sz="2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216207" y="6597932"/>
            <a:ext cx="8862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Бирюкова Оксана Владимировна, судья всероссийской категории по горнолыжному спорту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28365"/>
            <a:ext cx="1986719" cy="19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/>
              <a:t>Жеребьёвка</a:t>
            </a:r>
            <a:endParaRPr lang="ko-KR" alt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331" y="1086292"/>
            <a:ext cx="9144000" cy="686524"/>
          </a:xfrm>
        </p:spPr>
        <p:txBody>
          <a:bodyPr/>
          <a:lstStyle/>
          <a:p>
            <a:pPr lvl="0"/>
            <a:r>
              <a:rPr lang="ru-RU" altLang="ko-KR" b="1" dirty="0"/>
              <a:t>Порядок старта участников в каждом соревновании и в каждой спортивной дисциплине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1773199"/>
            <a:ext cx="9144000" cy="4176081"/>
          </a:xfrm>
        </p:spPr>
        <p:txBody>
          <a:bodyPr/>
          <a:lstStyle/>
          <a:p>
            <a:pPr algn="just"/>
            <a:r>
              <a:rPr lang="ru-RU" altLang="ko-KR" sz="1600" dirty="0"/>
              <a:t>10. (217)	</a:t>
            </a:r>
            <a:r>
              <a:rPr lang="ru-RU" altLang="ko-KR" sz="1600" dirty="0" smtClean="0"/>
              <a:t>Жеребьевка;</a:t>
            </a:r>
          </a:p>
          <a:p>
            <a:pPr algn="just"/>
            <a:r>
              <a:rPr lang="ru-RU" altLang="ko-KR" sz="1600" dirty="0"/>
              <a:t>36. (621)	Групповая жеребьевка и порядок </a:t>
            </a:r>
            <a:r>
              <a:rPr lang="ru-RU" altLang="ko-KR" sz="1600" dirty="0" smtClean="0"/>
              <a:t>старта</a:t>
            </a:r>
          </a:p>
          <a:p>
            <a:pPr algn="just"/>
            <a:r>
              <a:rPr lang="ru-RU" altLang="ko-KR" sz="1600" dirty="0"/>
              <a:t>36.2 (621.2)	При распределении участников используются списки с очками ОСФ или очков FIS. Если участник не указан в последнем действующем списке ОСФ или FIS, он включается в группу участников без очков ОСФ или очков FIS.</a:t>
            </a:r>
            <a:endParaRPr lang="ru-RU" altLang="ko-KR" sz="1600" dirty="0" smtClean="0"/>
          </a:p>
          <a:p>
            <a:pPr algn="just"/>
            <a:r>
              <a:rPr lang="ru-RU" altLang="ko-KR" sz="1600" dirty="0"/>
              <a:t>36.3.1 (</a:t>
            </a:r>
            <a:r>
              <a:rPr lang="ru-RU" altLang="ko-KR" sz="1600" dirty="0" smtClean="0"/>
              <a:t>621.3.1) Юношеские соревнования</a:t>
            </a:r>
          </a:p>
          <a:p>
            <a:pPr algn="just"/>
            <a:endParaRPr lang="ru-RU" altLang="ko-KR" sz="1600" dirty="0" smtClean="0"/>
          </a:p>
          <a:p>
            <a:pPr algn="just"/>
            <a:r>
              <a:rPr lang="ru-RU" altLang="ko-KR" sz="1600" dirty="0" smtClean="0"/>
              <a:t>36.8 </a:t>
            </a:r>
            <a:r>
              <a:rPr lang="ru-RU" altLang="ko-KR" sz="1600" dirty="0"/>
              <a:t>(621.8)	Жеребьёвка (в первой группе и группах без очков ОСФ/FIS) должна проводиться на заседании руководителей команд.</a:t>
            </a:r>
          </a:p>
          <a:p>
            <a:pPr algn="just"/>
            <a:r>
              <a:rPr lang="ru-RU" altLang="ko-KR" sz="1600" dirty="0"/>
              <a:t>Рекомендуется проводить двойную жеребьёвку: </a:t>
            </a:r>
            <a:r>
              <a:rPr lang="ru-RU" altLang="ko-KR" sz="1600" dirty="0" smtClean="0"/>
              <a:t>одновременная </a:t>
            </a:r>
            <a:r>
              <a:rPr lang="ru-RU" altLang="ko-KR" sz="1600" dirty="0"/>
              <a:t>жеребьёвка фамилии и стартового номера </a:t>
            </a:r>
            <a:r>
              <a:rPr lang="ru-RU" altLang="ko-KR" sz="1600" dirty="0" smtClean="0"/>
              <a:t>участника.</a:t>
            </a:r>
            <a:endParaRPr lang="ru-RU" altLang="ko-KR" sz="1600" dirty="0"/>
          </a:p>
          <a:p>
            <a:pPr algn="just"/>
            <a:endParaRPr lang="ru-RU" altLang="ko-KR" sz="1600" dirty="0" smtClean="0"/>
          </a:p>
          <a:p>
            <a:pPr algn="just"/>
            <a:r>
              <a:rPr lang="ru-RU" altLang="ko-KR" sz="1600" dirty="0" smtClean="0"/>
              <a:t>36.9 </a:t>
            </a:r>
            <a:r>
              <a:rPr lang="ru-RU" altLang="ko-KR" sz="1600" dirty="0"/>
              <a:t>(621.9)	Жюри может разрешить жеребьевку с помощью компьютера. Представитель каждой команды должен на совещании представителей команд подписать явочный лист, прежде чем жеребьевка с помощью компьютера будет произведена.</a:t>
            </a:r>
          </a:p>
          <a:p>
            <a:pPr algn="just"/>
            <a:endParaRPr lang="ru-RU" altLang="ko-KR" sz="16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7331" y="5949663"/>
            <a:ext cx="9144000" cy="68652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b="1" dirty="0" smtClean="0"/>
              <a:t>Результатом проведенной жеребьевки является Стартовый протокол</a:t>
            </a:r>
            <a:endParaRPr lang="ru-RU" altLang="ko-KR" b="1" dirty="0"/>
          </a:p>
        </p:txBody>
      </p:sp>
    </p:spTree>
    <p:extLst>
      <p:ext uri="{BB962C8B-B14F-4D97-AF65-F5344CB8AC3E}">
        <p14:creationId xmlns:p14="http://schemas.microsoft.com/office/powerpoint/2010/main" val="32926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/>
              <a:t>Подсчет и объявление результатов</a:t>
            </a:r>
            <a:endParaRPr lang="ko-KR" alt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07914"/>
            <a:ext cx="9144000" cy="924941"/>
          </a:xfrm>
        </p:spPr>
        <p:txBody>
          <a:bodyPr/>
          <a:lstStyle/>
          <a:p>
            <a:pPr lvl="0"/>
            <a:r>
              <a:rPr lang="ru-RU" altLang="ko-KR" b="1" dirty="0"/>
              <a:t>33.1 (617.1)	Неофициальные результаты</a:t>
            </a:r>
          </a:p>
          <a:p>
            <a:pPr lvl="0"/>
            <a:r>
              <a:rPr lang="ru-RU" altLang="ko-KR" b="1" dirty="0"/>
              <a:t>Результаты, зарегистрированные хронометристами, </a:t>
            </a:r>
            <a:r>
              <a:rPr lang="ru-RU" altLang="ko-KR" b="1" dirty="0" smtClean="0"/>
              <a:t>считаются </a:t>
            </a:r>
            <a:r>
              <a:rPr lang="ru-RU" altLang="ko-KR" b="1" dirty="0"/>
              <a:t>неофициальными </a:t>
            </a:r>
            <a:r>
              <a:rPr lang="ru-RU" altLang="ko-KR" b="1" dirty="0" smtClean="0"/>
              <a:t>результатами</a:t>
            </a:r>
            <a:endParaRPr lang="ru-RU" altLang="ko-KR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-10435" y="2348881"/>
            <a:ext cx="9144000" cy="1224136"/>
          </a:xfrm>
        </p:spPr>
        <p:txBody>
          <a:bodyPr/>
          <a:lstStyle/>
          <a:p>
            <a:pPr algn="just"/>
            <a:r>
              <a:rPr lang="ru-RU" altLang="ko-KR" sz="1600" dirty="0"/>
              <a:t>33.2.1	Неофициальные результаты и дисквалификации должны быть опубликованы на официальной доске объявлений на финише как можно скорее после окончания соревнований.</a:t>
            </a:r>
          </a:p>
          <a:p>
            <a:pPr algn="just"/>
            <a:r>
              <a:rPr lang="ru-RU" altLang="ko-KR" sz="1600" dirty="0"/>
              <a:t>Срок подачи протестов исчисляется с момента этого </a:t>
            </a:r>
            <a:r>
              <a:rPr lang="ru-RU" altLang="ko-KR" sz="1600" dirty="0" smtClean="0"/>
              <a:t>объявления </a:t>
            </a:r>
            <a:r>
              <a:rPr lang="ru-RU" altLang="ko-KR" sz="1600" dirty="0"/>
              <a:t>ст. 47.3, 47.5 Правил (643.4, 643.5 ICR).</a:t>
            </a:r>
          </a:p>
          <a:p>
            <a:pPr algn="just"/>
            <a:endParaRPr lang="ru-RU" altLang="ko-KR" sz="16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-10435" y="4147658"/>
            <a:ext cx="9144000" cy="68652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b="1" dirty="0"/>
              <a:t>33.3 (617.3)	Официальные результаты</a:t>
            </a:r>
          </a:p>
          <a:p>
            <a:r>
              <a:rPr lang="ru-RU" altLang="ko-KR" b="1" dirty="0"/>
              <a:t>33.3.1	Протокол результатов содержит официальные времена тех участников, которые были квалифицированы на этих </a:t>
            </a:r>
            <a:r>
              <a:rPr lang="ru-RU" altLang="ko-KR" b="1" dirty="0" smtClean="0"/>
              <a:t>соревнованиях</a:t>
            </a:r>
            <a:endParaRPr lang="ru-RU" altLang="ko-KR" b="1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-10435" y="5229200"/>
            <a:ext cx="9144000" cy="1224136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ko-KR" sz="1600" dirty="0"/>
              <a:t>33.3.4	Официальный протокол результатов должен содержать следующие данные</a:t>
            </a:r>
            <a:r>
              <a:rPr lang="ru-RU" altLang="ko-KR" sz="1600" dirty="0" smtClean="0"/>
              <a:t>: …</a:t>
            </a:r>
          </a:p>
          <a:p>
            <a:pPr algn="just"/>
            <a:endParaRPr lang="ru-RU" altLang="ko-KR" sz="1600" dirty="0" smtClean="0"/>
          </a:p>
          <a:p>
            <a:pPr algn="just"/>
            <a:r>
              <a:rPr lang="ru-RU" altLang="ko-KR" sz="1600" i="1" dirty="0" smtClean="0"/>
              <a:t>В правилах перечислены 13 пунктов, которые должен включать в себя официальный протокол результатов проведенного соревнования</a:t>
            </a:r>
            <a:endParaRPr lang="ru-RU" altLang="ko-KR" sz="1600" i="1" dirty="0"/>
          </a:p>
        </p:txBody>
      </p:sp>
    </p:spTree>
    <p:extLst>
      <p:ext uri="{BB962C8B-B14F-4D97-AF65-F5344CB8AC3E}">
        <p14:creationId xmlns:p14="http://schemas.microsoft.com/office/powerpoint/2010/main" val="6812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/>
              <a:t>Отчет главного судьи соревнований</a:t>
            </a:r>
            <a:endParaRPr lang="ko-KR" alt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19672" y="1063656"/>
            <a:ext cx="7524328" cy="460648"/>
          </a:xfrm>
        </p:spPr>
        <p:txBody>
          <a:bodyPr/>
          <a:lstStyle/>
          <a:p>
            <a:pPr lvl="0"/>
            <a:r>
              <a:rPr lang="ru-RU" altLang="ko-KR" b="1" dirty="0" smtClean="0"/>
              <a:t>По результатам каждого соревнования главный секретарь помогает в подготовке отчета главного судьи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596278" y="2133170"/>
            <a:ext cx="7524328" cy="4724830"/>
          </a:xfrm>
        </p:spPr>
        <p:txBody>
          <a:bodyPr/>
          <a:lstStyle/>
          <a:p>
            <a:pPr algn="just"/>
            <a:r>
              <a:rPr lang="ru-RU" altLang="ko-KR" sz="1600" dirty="0">
                <a:latin typeface="Arial" pitchFamily="34" charset="0"/>
                <a:cs typeface="Arial" pitchFamily="34" charset="0"/>
              </a:rPr>
              <a:t>По окончании соревнования главный судья (с главным секретарем) составляют отчет, в котором должно быть указано 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следующее: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название 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и программа 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соревнований;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номер ЕКП;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место 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и время их 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проведения (строго по ЕКП);</a:t>
            </a:r>
            <a:endParaRPr lang="ru-RU" altLang="ko-KR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количество участников и команд соревнований;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состав 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судейских 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бригад;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технические средства, используемые при проведении соревнований;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отдельные 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недочеты прошедшего соревнования и предложения на будущее.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373216"/>
            <a:ext cx="1440160" cy="14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 smtClean="0"/>
              <a:t>Перечень документов, передаваемых в РФГС</a:t>
            </a:r>
            <a:endParaRPr lang="ko-KR" alt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19672" y="1063656"/>
            <a:ext cx="7524328" cy="460648"/>
          </a:xfrm>
        </p:spPr>
        <p:txBody>
          <a:bodyPr/>
          <a:lstStyle/>
          <a:p>
            <a:pPr lvl="0"/>
            <a:r>
              <a:rPr lang="ru-RU" altLang="ko-KR" b="1" dirty="0" smtClean="0"/>
              <a:t>По результатам каждого соревнования главный секретарь формирует пакет отчетной документации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596278" y="2133170"/>
            <a:ext cx="7524328" cy="472483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3 экземпляра официальных результатов на русском языке;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1 экземпляр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FIS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-протоколов и расчетов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FIS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-пунктов, подписанных Техническим делегатом;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Отчет технического делегата;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Отчет хронометриста;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>
                <a:latin typeface="Arial" pitchFamily="34" charset="0"/>
                <a:cs typeface="Arial" pitchFamily="34" charset="0"/>
              </a:rPr>
              <a:t>Официальные записи </a:t>
            </a:r>
            <a:r>
              <a:rPr lang="ru-RU" altLang="ko-KR" sz="1600" dirty="0" err="1">
                <a:latin typeface="Arial" pitchFamily="34" charset="0"/>
                <a:cs typeface="Arial" pitchFamily="34" charset="0"/>
              </a:rPr>
              <a:t>хронометрирования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 с печатающего 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устройства;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Отчет 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главного судьи соревнований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Список судейской коллегии;</a:t>
            </a:r>
            <a:endParaRPr lang="ru-RU" altLang="ko-KR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Акты приемки трассы;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Решения жюри (при наличии)</a:t>
            </a:r>
          </a:p>
          <a:p>
            <a:pPr algn="just"/>
            <a:endParaRPr lang="ru-RU" altLang="ko-K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373216"/>
            <a:ext cx="1440160" cy="14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 smtClean="0"/>
              <a:t>Перечень документов для присвоения спортивных званий</a:t>
            </a:r>
            <a:endParaRPr lang="ko-KR" alt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67249" y="847632"/>
            <a:ext cx="7524328" cy="709160"/>
          </a:xfrm>
        </p:spPr>
        <p:txBody>
          <a:bodyPr/>
          <a:lstStyle/>
          <a:p>
            <a:pPr lvl="0" algn="just"/>
            <a:r>
              <a:rPr lang="ru-RU" altLang="ko-KR" b="1" dirty="0"/>
              <a:t>Положение о Единой всероссийской спортивной классификации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567249" y="1412776"/>
            <a:ext cx="7524328" cy="2276872"/>
          </a:xfrm>
        </p:spPr>
        <p:txBody>
          <a:bodyPr/>
          <a:lstStyle/>
          <a:p>
            <a:pPr algn="just"/>
            <a:r>
              <a:rPr lang="ru-RU" altLang="ko-KR" sz="1600" dirty="0">
                <a:latin typeface="Arial" pitchFamily="34" charset="0"/>
                <a:cs typeface="Arial" pitchFamily="34" charset="0"/>
              </a:rPr>
              <a:t>ЕВСК устанавливает нормы и требования, выполнение которых необходимо для присвоения соответствующих спортивных званий и спортивных разрядов по видам спорта, включенным во Всероссийский реестр видов спорта (далее – ВРВС), а также условия выполнения этих норм и требований (далее нормы, требования и условия их выполнения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ru-RU" altLang="ko-KR" sz="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33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. К представлению для присвоения спортивного звания прилагаются:</a:t>
            </a:r>
          </a:p>
          <a:p>
            <a:pPr algn="just"/>
            <a:r>
              <a:rPr lang="ru-RU" altLang="ko-KR" sz="1600" dirty="0">
                <a:latin typeface="Arial" pitchFamily="34" charset="0"/>
                <a:cs typeface="Arial" pitchFamily="34" charset="0"/>
              </a:rPr>
              <a:t>а) копия протокола или выписка из протокола соревнования, подписанного председателем главной судейской коллегии соревнования (главным судьей), отражающего выполнение норм, требований и условий их выполнения;</a:t>
            </a:r>
          </a:p>
          <a:p>
            <a:pPr algn="just"/>
            <a:r>
              <a:rPr lang="ru-RU" altLang="ko-KR" sz="1600" dirty="0">
                <a:latin typeface="Arial" pitchFamily="34" charset="0"/>
                <a:cs typeface="Arial" pitchFamily="34" charset="0"/>
              </a:rPr>
              <a:t>б) копия справки о составе и квалификации судейской коллегии, подписанной председателем главной судейской коллегии соревнования (главным судьей) (за исключением международных соревнований);</a:t>
            </a:r>
          </a:p>
          <a:p>
            <a:pPr algn="just"/>
            <a:r>
              <a:rPr lang="ru-RU" altLang="ko-KR" sz="1600" dirty="0">
                <a:latin typeface="Arial" pitchFamily="34" charset="0"/>
                <a:cs typeface="Arial" pitchFamily="34" charset="0"/>
              </a:rPr>
              <a:t>в) копии удостоверений «спортивный судья всероссийской 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категории;</a:t>
            </a:r>
          </a:p>
          <a:p>
            <a:pPr algn="just"/>
            <a:r>
              <a:rPr lang="ru-RU" altLang="ko-KR" sz="1600" dirty="0">
                <a:latin typeface="Arial" pitchFamily="34" charset="0"/>
                <a:cs typeface="Arial" pitchFamily="34" charset="0"/>
              </a:rPr>
              <a:t>и) копия документа (справка, протокол), подписанного председателем главной судейской коллегии соревнования (главным судьей), содержащего сведения 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количестве стран (для международных соревнований) или субъектов Российской Федерации (для всероссийских и межрегиональных соревнований), принявших участие в соответствующем соревновании.</a:t>
            </a:r>
          </a:p>
          <a:p>
            <a:pPr algn="just"/>
            <a:endParaRPr lang="ru-RU" altLang="ko-K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373216"/>
            <a:ext cx="1440160" cy="14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 smtClean="0"/>
              <a:t>Перечень документов для присвоения спортивных разрядов</a:t>
            </a:r>
            <a:endParaRPr lang="ko-KR" alt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67249" y="764704"/>
            <a:ext cx="7524328" cy="709160"/>
          </a:xfrm>
        </p:spPr>
        <p:txBody>
          <a:bodyPr/>
          <a:lstStyle/>
          <a:p>
            <a:pPr lvl="0" algn="just"/>
            <a:r>
              <a:rPr lang="ru-RU" altLang="ko-KR" b="1" dirty="0"/>
              <a:t>Положение о Единой всероссийской спортивной классификации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259632" y="1340768"/>
            <a:ext cx="7831945" cy="5400600"/>
          </a:xfrm>
        </p:spPr>
        <p:txBody>
          <a:bodyPr/>
          <a:lstStyle/>
          <a:p>
            <a:pPr algn="just"/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. К представлению для присвоения спортивного разряда или обращению прилагаются:</a:t>
            </a:r>
          </a:p>
          <a:p>
            <a:pPr algn="just"/>
            <a:r>
              <a:rPr lang="ru-RU" altLang="ko-KR" sz="1600" dirty="0">
                <a:latin typeface="Arial" pitchFamily="34" charset="0"/>
                <a:cs typeface="Arial" pitchFamily="34" charset="0"/>
              </a:rPr>
              <a:t>а) копия протокола или выписка из протокола соревнования, подписанного председателем главной судейской коллегии соревнования (главным судьей), отражающего выполнение норм, требований и условий их выполнения – для присвоения всех спортивных разрядов;</a:t>
            </a:r>
          </a:p>
          <a:p>
            <a:pPr algn="just"/>
            <a:r>
              <a:rPr lang="ru-RU" altLang="ko-KR" sz="1600" dirty="0">
                <a:latin typeface="Arial" pitchFamily="34" charset="0"/>
                <a:cs typeface="Arial" pitchFamily="34" charset="0"/>
              </a:rPr>
              <a:t>б) копия справки о составе и квалификации судейской коллегии, подписанной:</a:t>
            </a:r>
          </a:p>
          <a:p>
            <a:pPr algn="just"/>
            <a:r>
              <a:rPr lang="ru-RU" altLang="ko-KR" sz="1600" dirty="0">
                <a:latin typeface="Arial" pitchFamily="34" charset="0"/>
                <a:cs typeface="Arial" pitchFamily="34" charset="0"/>
              </a:rPr>
              <a:t>председателем судейской коллегии (главным судьей) и лицом, уполномоченным организацией, проводящей соревнования – для присвоения спортивных разрядов КМС, «первый спортивный разряд», «второй спортивный разряд», «третий спортивный разряд» (за исключением международных соревнований);</a:t>
            </a:r>
          </a:p>
          <a:p>
            <a:pPr algn="just"/>
            <a:r>
              <a:rPr lang="ru-RU" altLang="ko-KR" sz="1600" dirty="0">
                <a:latin typeface="Arial" pitchFamily="34" charset="0"/>
                <a:cs typeface="Arial" pitchFamily="34" charset="0"/>
              </a:rPr>
              <a:t>председателем судейской коллегии (главным судьей) – для присвоения юношеских спортивных разрядов;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копии удостоверений «спортивный судья всероссийской категории;</a:t>
            </a:r>
          </a:p>
          <a:p>
            <a:pPr algn="just"/>
            <a:r>
              <a:rPr lang="ru-RU" altLang="ko-KR" sz="1600" dirty="0">
                <a:latin typeface="Arial" pitchFamily="34" charset="0"/>
                <a:cs typeface="Arial" pitchFamily="34" charset="0"/>
              </a:rPr>
              <a:t>и) копия документа (справка, протокол), подписанного председателем главной судейской коллегии соревнования (главным судьей), содержащего сведения о количестве стран (для международных соревнований) или субъектов Российской Федерации (для всероссийских и межрегиональных соревнований), принявших участие в соответствующем соревновании.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373216"/>
            <a:ext cx="1440160" cy="14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 smtClean="0"/>
              <a:t>Источники </a:t>
            </a:r>
            <a:r>
              <a:rPr lang="ru-RU" altLang="ko-KR" sz="2400" dirty="0"/>
              <a:t>необходимой для проведения</a:t>
            </a:r>
            <a:br>
              <a:rPr lang="ru-RU" altLang="ko-KR" sz="2400" dirty="0"/>
            </a:br>
            <a:r>
              <a:rPr lang="ru-RU" altLang="ko-KR" sz="2400" dirty="0"/>
              <a:t>соревнований информации</a:t>
            </a:r>
            <a:endParaRPr lang="ko-KR" alt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60648"/>
          </a:xfrm>
        </p:spPr>
        <p:txBody>
          <a:bodyPr/>
          <a:lstStyle/>
          <a:p>
            <a:pPr lvl="0"/>
            <a:r>
              <a:rPr lang="ru-RU" altLang="ko-KR" b="1" dirty="0"/>
              <a:t>ПРАВИЛА ВИДА СПОРТА «ГОРНОЛЫЖНЫЙ СПОРТ</a:t>
            </a:r>
            <a:r>
              <a:rPr lang="ru-RU" altLang="ko-KR" b="1" dirty="0" smtClean="0"/>
              <a:t>»</a:t>
            </a:r>
          </a:p>
          <a:p>
            <a:pPr lvl="0"/>
            <a:r>
              <a:rPr lang="ru-RU" altLang="ko-KR" dirty="0" smtClean="0"/>
              <a:t>Утверждены приказом </a:t>
            </a:r>
            <a:r>
              <a:rPr lang="ru-RU" altLang="ko-KR" dirty="0"/>
              <a:t>Министерства </a:t>
            </a:r>
            <a:r>
              <a:rPr lang="ru-RU" altLang="ko-KR" dirty="0" smtClean="0"/>
              <a:t>спорта Российской Федерации от </a:t>
            </a:r>
            <a:r>
              <a:rPr lang="ru-RU" altLang="ko-KR" dirty="0"/>
              <a:t>20 сентября 2018 г. № </a:t>
            </a:r>
            <a:r>
              <a:rPr lang="ru-RU" altLang="ko-KR" dirty="0" smtClean="0"/>
              <a:t>804, с </a:t>
            </a:r>
            <a:r>
              <a:rPr lang="ru-RU" altLang="ko-KR" dirty="0"/>
              <a:t>изменениями, </a:t>
            </a:r>
            <a:r>
              <a:rPr lang="ru-RU" altLang="ko-KR" dirty="0" smtClean="0"/>
              <a:t> внесенными </a:t>
            </a:r>
            <a:r>
              <a:rPr lang="ru-RU" altLang="ko-KR" dirty="0"/>
              <a:t>приказом </a:t>
            </a:r>
            <a:r>
              <a:rPr lang="ru-RU" altLang="ko-KR" dirty="0" err="1"/>
              <a:t>Минспорта</a:t>
            </a:r>
            <a:r>
              <a:rPr lang="ru-RU" altLang="ko-KR" dirty="0"/>
              <a:t> </a:t>
            </a:r>
            <a:r>
              <a:rPr lang="ru-RU" altLang="ko-KR" dirty="0" smtClean="0"/>
              <a:t>России  </a:t>
            </a:r>
            <a:r>
              <a:rPr lang="ru-RU" altLang="ko-KR" dirty="0"/>
              <a:t>от 29 декабря 2018 г. № 1129</a:t>
            </a:r>
          </a:p>
          <a:p>
            <a:pPr lvl="0"/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3068960"/>
            <a:ext cx="9144000" cy="3600400"/>
          </a:xfrm>
        </p:spPr>
        <p:txBody>
          <a:bodyPr/>
          <a:lstStyle/>
          <a:p>
            <a:pPr algn="just"/>
            <a:r>
              <a:rPr lang="ru-RU" altLang="ko-KR" sz="1600" dirty="0"/>
              <a:t>1.1	Спортивные соревнования по горнолыжному спорту проводятся в соответствии с </a:t>
            </a:r>
            <a:r>
              <a:rPr lang="ru-RU" altLang="ko-KR" sz="1600" b="1" dirty="0"/>
              <a:t>Международными правилами лыжных соревнований (далее – ICR)</a:t>
            </a:r>
            <a:r>
              <a:rPr lang="ru-RU" altLang="ko-KR" sz="1600" dirty="0"/>
              <a:t> Международной федерации лыжных видов спорта (далее – FIS), настоящими правилами (далее Правилами). В настоящей редакции Правил, в части повторяющей положения ICR, в скобках приведена нумерация ICR. Ситуации, не нашедшие отражения в настоящей редакции Правил трактуются исходя из ICR</a:t>
            </a:r>
            <a:r>
              <a:rPr lang="ru-RU" altLang="ko-KR" sz="1600" dirty="0" smtClean="0"/>
              <a:t>.</a:t>
            </a:r>
          </a:p>
          <a:p>
            <a:pPr algn="just"/>
            <a:endParaRPr lang="ru-RU" altLang="ko-KR" sz="1600" dirty="0"/>
          </a:p>
          <a:p>
            <a:pPr algn="just"/>
            <a:r>
              <a:rPr lang="ru-RU" altLang="ko-KR" sz="1600" dirty="0" smtClean="0"/>
              <a:t>1.3</a:t>
            </a:r>
            <a:r>
              <a:rPr lang="ru-RU" altLang="ko-KR" sz="1600" dirty="0"/>
              <a:t>. Спортивное соревнование – это состязание среди спортсменов или команд спортсменов по различным видам спорта (спортивным дисциплинам) в целях выявления лучшего участника состязания, проводимое по утвержденному его организатором положению (регламенту</a:t>
            </a:r>
            <a:r>
              <a:rPr lang="ru-RU" altLang="ko-KR" sz="1600" dirty="0" smtClean="0"/>
              <a:t>)</a:t>
            </a:r>
            <a:endParaRPr lang="ru-RU" altLang="ko-KR" sz="1600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 smtClean="0"/>
              <a:t>Структура документооборота соревнований</a:t>
            </a:r>
            <a:endParaRPr lang="ko-KR" alt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19672" y="736104"/>
            <a:ext cx="7524328" cy="460648"/>
          </a:xfrm>
        </p:spPr>
        <p:txBody>
          <a:bodyPr/>
          <a:lstStyle/>
          <a:p>
            <a:pPr lvl="0"/>
            <a:r>
              <a:rPr lang="ru-RU" altLang="ko-KR" b="1" dirty="0" smtClean="0"/>
              <a:t>Документы, используемые при работе секретариата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625306" y="1052736"/>
            <a:ext cx="7524328" cy="501317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ЕКП–Единый календарный план межрегиональных, всероссийских и международных физкультурных мероприятий и спортивных мероприятий;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ПОЛОЖЕНИЕ о межрегиональных и всероссийских официальных спортивных соревнованиях по горнолыжному спорту;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altLang="ko-KR" dirty="0">
                <a:latin typeface="Arial" pitchFamily="34" charset="0"/>
                <a:cs typeface="Arial" pitchFamily="34" charset="0"/>
              </a:rPr>
              <a:t>. (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215) Заявки;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>
                <a:latin typeface="Arial" pitchFamily="34" charset="0"/>
                <a:cs typeface="Arial" pitchFamily="34" charset="0"/>
              </a:rPr>
              <a:t>Список 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присутствующих;</a:t>
            </a:r>
            <a:endParaRPr lang="ru-RU" altLang="ko-KR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Программа соревнований;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Жеребьевочный список;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Стартовый лист 1 заезда;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Отчет рефери;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Стартовый лист 2 заезда;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Протест;</a:t>
            </a:r>
            <a:endParaRPr lang="ru-RU" altLang="ko-KR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>
                <a:latin typeface="Arial" pitchFamily="34" charset="0"/>
                <a:cs typeface="Arial" pitchFamily="34" charset="0"/>
              </a:rPr>
              <a:t>Решение жюри (без протестов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);</a:t>
            </a:r>
            <a:endParaRPr lang="ru-RU" altLang="ko-KR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>
                <a:latin typeface="Arial" pitchFamily="34" charset="0"/>
                <a:cs typeface="Arial" pitchFamily="34" charset="0"/>
              </a:rPr>
              <a:t>Решение жюри (при протесте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Отчет технического делегата (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FIS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Отчет хронометриста;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Отчет главного судьи соревнований;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Официальный протокол соревнований;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Список участников;</a:t>
            </a:r>
            <a:endParaRPr lang="ru-RU" altLang="ko-KR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>
                <a:latin typeface="Arial" pitchFamily="34" charset="0"/>
                <a:cs typeface="Arial" pitchFamily="34" charset="0"/>
              </a:rPr>
              <a:t>Акт приемки 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трассы;</a:t>
            </a:r>
            <a:endParaRPr lang="ru-RU" altLang="ko-KR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dirty="0">
                <a:latin typeface="Arial" pitchFamily="34" charset="0"/>
                <a:cs typeface="Arial" pitchFamily="34" charset="0"/>
              </a:rPr>
              <a:t>Бланк 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контролера</a:t>
            </a:r>
          </a:p>
          <a:p>
            <a:pPr algn="just"/>
            <a:r>
              <a:rPr lang="ru-RU" altLang="ko-KR" dirty="0" smtClean="0">
                <a:latin typeface="Arial" pitchFamily="34" charset="0"/>
                <a:cs typeface="Arial" pitchFamily="34" charset="0"/>
              </a:rPr>
              <a:t>Унифицированные </a:t>
            </a:r>
            <a:r>
              <a:rPr lang="ru-RU" altLang="ko-KR" dirty="0">
                <a:latin typeface="Arial" pitchFamily="34" charset="0"/>
                <a:cs typeface="Arial" pitchFamily="34" charset="0"/>
              </a:rPr>
              <a:t>формы на английском 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языке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www.fis-ski.com/en/inside-fis/document-library/alpine-documents</a:t>
            </a:r>
            <a:r>
              <a:rPr lang="en-US" dirty="0" smtClean="0"/>
              <a:t> </a:t>
            </a:r>
            <a:endParaRPr lang="ru-RU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373216"/>
            <a:ext cx="1440160" cy="14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 smtClean="0"/>
              <a:t>Источники </a:t>
            </a:r>
            <a:r>
              <a:rPr lang="ru-RU" altLang="ko-KR" sz="2400" dirty="0"/>
              <a:t>необходимой для проведения</a:t>
            </a:r>
            <a:br>
              <a:rPr lang="ru-RU" altLang="ko-KR" sz="2400" dirty="0"/>
            </a:br>
            <a:r>
              <a:rPr lang="ru-RU" altLang="ko-KR" sz="2400" dirty="0"/>
              <a:t>соревнований информации</a:t>
            </a:r>
            <a:endParaRPr lang="ko-KR" alt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1008112"/>
          </a:xfrm>
        </p:spPr>
        <p:txBody>
          <a:bodyPr/>
          <a:lstStyle/>
          <a:p>
            <a:pPr lvl="0"/>
            <a:r>
              <a:rPr lang="ru-RU" altLang="ko-KR" b="1" dirty="0"/>
              <a:t>20.4.3.10 (</a:t>
            </a:r>
            <a:r>
              <a:rPr lang="ru-RU" altLang="ko-KR" b="1" dirty="0" smtClean="0"/>
              <a:t>601.3.7) Главный </a:t>
            </a:r>
            <a:r>
              <a:rPr lang="ru-RU" altLang="ko-KR" b="1" dirty="0"/>
              <a:t>секретарь соревнований</a:t>
            </a:r>
          </a:p>
          <a:p>
            <a:pPr lvl="0" algn="just"/>
            <a:r>
              <a:rPr lang="ru-RU" altLang="ko-KR" dirty="0"/>
              <a:t>Подчиняется заместителю главного судьи по результатам, в случае его отсутствия - главному судье соревнования. </a:t>
            </a:r>
            <a:r>
              <a:rPr lang="ru-RU" altLang="ko-KR" dirty="0" smtClean="0"/>
              <a:t>Отвечает </a:t>
            </a:r>
            <a:r>
              <a:rPr lang="ru-RU" altLang="ko-KR" dirty="0"/>
              <a:t>за всю работу секретариата, всего необходимого для </a:t>
            </a:r>
            <a:r>
              <a:rPr lang="ru-RU" altLang="ko-KR" dirty="0" smtClean="0"/>
              <a:t>подготовки </a:t>
            </a:r>
            <a:r>
              <a:rPr lang="ru-RU" altLang="ko-KR" dirty="0"/>
              <a:t>отчета по соревнованиям.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708920"/>
            <a:ext cx="9144000" cy="36004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altLang="ko-KR" sz="1600" dirty="0" smtClean="0"/>
              <a:t>руководит </a:t>
            </a:r>
            <a:r>
              <a:rPr lang="ru-RU" altLang="ko-KR" sz="1600" dirty="0"/>
              <a:t>работой комиссии по допуску участников к </a:t>
            </a:r>
            <a:r>
              <a:rPr lang="ru-RU" altLang="ko-KR" sz="1600" dirty="0" smtClean="0"/>
              <a:t>соревнованиям </a:t>
            </a:r>
            <a:r>
              <a:rPr lang="ru-RU" altLang="ko-KR" sz="1600" dirty="0"/>
              <a:t>(мандатной комиссией) в части проверки </a:t>
            </a:r>
            <a:r>
              <a:rPr lang="ru-RU" altLang="ko-KR" sz="1600" dirty="0" smtClean="0"/>
              <a:t>официальной </a:t>
            </a:r>
            <a:r>
              <a:rPr lang="ru-RU" altLang="ko-KR" sz="1600" dirty="0"/>
              <a:t>заявки, наличия у участников соревнования </a:t>
            </a:r>
            <a:r>
              <a:rPr lang="ru-RU" altLang="ko-KR" sz="1600" dirty="0" smtClean="0"/>
              <a:t>индивидуального </a:t>
            </a:r>
            <a:r>
              <a:rPr lang="ru-RU" altLang="ko-KR" sz="1600" dirty="0"/>
              <a:t>числового кода, наличия квот - для соревнований с ограниченным допуском);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ko-KR" sz="1600" dirty="0"/>
              <a:t>должен гарантировать, что официальные результаты содержат информацию, описанную в статье 33.3.4 (617.3.4ICR), отвечает за составление протоколов совещаний официальных лиц, жюри и руководителей команд;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ko-KR" sz="1600" dirty="0"/>
              <a:t>принимает необходимые меры для того, чтобы все </a:t>
            </a:r>
            <a:r>
              <a:rPr lang="ru-RU" altLang="ko-KR" sz="1600" dirty="0" smtClean="0"/>
              <a:t>формуляры </a:t>
            </a:r>
            <a:r>
              <a:rPr lang="ru-RU" altLang="ko-KR" sz="1600" dirty="0"/>
              <a:t>для старта, финиша, фиксации времени, подсчета </a:t>
            </a:r>
            <a:r>
              <a:rPr lang="ru-RU" altLang="ko-KR" sz="1600" dirty="0" smtClean="0"/>
              <a:t>результатов </a:t>
            </a:r>
            <a:r>
              <a:rPr lang="ru-RU" altLang="ko-KR" sz="1600" dirty="0"/>
              <a:t>и контроля прохождения ворот были полностью подготовлены, в правильном порядке и вовремя были </a:t>
            </a:r>
            <a:r>
              <a:rPr lang="ru-RU" altLang="ko-KR" sz="1600" dirty="0" smtClean="0"/>
              <a:t>переданы </a:t>
            </a:r>
            <a:r>
              <a:rPr lang="ru-RU" altLang="ko-KR" sz="1600" dirty="0"/>
              <a:t>соответствующим официальным лицам;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ko-KR" sz="1600" dirty="0"/>
              <a:t>должен упрощать подсчет результатов при помощи </a:t>
            </a:r>
            <a:r>
              <a:rPr lang="ru-RU" altLang="ko-KR" sz="1600" dirty="0" smtClean="0"/>
              <a:t>хорошей </a:t>
            </a:r>
            <a:r>
              <a:rPr lang="ru-RU" altLang="ko-KR" sz="1600" dirty="0"/>
              <a:t>подготовки документов и обеспечивать размножение и публикацию результатов насколько возможно быстро после завершения соревнования.</a:t>
            </a:r>
          </a:p>
          <a:p>
            <a:pPr algn="just"/>
            <a:r>
              <a:rPr lang="ru-RU" altLang="ko-KR" sz="1600" dirty="0"/>
              <a:t>Главный секретарь принимает официальные протесты и </a:t>
            </a:r>
            <a:r>
              <a:rPr lang="ru-RU" altLang="ko-KR" sz="1600" dirty="0" smtClean="0"/>
              <a:t>передает </a:t>
            </a:r>
            <a:r>
              <a:rPr lang="ru-RU" altLang="ko-KR" sz="1600" dirty="0"/>
              <a:t>их в соответствующие инстанции.</a:t>
            </a:r>
          </a:p>
        </p:txBody>
      </p:sp>
    </p:spTree>
    <p:extLst>
      <p:ext uri="{BB962C8B-B14F-4D97-AF65-F5344CB8AC3E}">
        <p14:creationId xmlns:p14="http://schemas.microsoft.com/office/powerpoint/2010/main" val="18938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 smtClean="0"/>
              <a:t>Структура документооборота соревнований</a:t>
            </a:r>
            <a:endParaRPr lang="ko-KR" alt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19672" y="1063656"/>
            <a:ext cx="7524328" cy="460648"/>
          </a:xfrm>
        </p:spPr>
        <p:txBody>
          <a:bodyPr/>
          <a:lstStyle/>
          <a:p>
            <a:pPr lvl="0"/>
            <a:r>
              <a:rPr lang="ru-RU" altLang="ko-KR" b="1" dirty="0" smtClean="0"/>
              <a:t>Основные пункты правил, касающиеся работы секретариата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619672" y="1628800"/>
            <a:ext cx="7524328" cy="5013176"/>
          </a:xfrm>
        </p:spPr>
        <p:txBody>
          <a:bodyPr/>
          <a:lstStyle/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6. (213.)	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Программа</a:t>
            </a:r>
            <a:endParaRPr lang="ru-RU" altLang="ko-K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7. (214.)	Объявления</a:t>
            </a: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8. (215.)	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Заявки</a:t>
            </a:r>
            <a:endParaRPr lang="ru-RU" altLang="ko-K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9. (216.)	Совещания руководителей команд</a:t>
            </a: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10. (217.)	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Жеребьевка</a:t>
            </a:r>
            <a:endParaRPr lang="ru-RU" altLang="ko-K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11. (218.)	Публикация результатов</a:t>
            </a: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20.4.3.	Состав судейской коллегии</a:t>
            </a: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20.5. (601.4.) Жюри</a:t>
            </a: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24. (607.)	Возрастные 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границы</a:t>
            </a:r>
            <a:endParaRPr lang="ru-RU" altLang="ko-K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33. (617.)	Подсчет и объявление результатов</a:t>
            </a: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34. (618.)	Очки соревнований и участие в соревнованиях ОСФ</a:t>
            </a: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36. (621.)	Групповая жеребьевка и порядок 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старта</a:t>
            </a:r>
            <a:endParaRPr lang="ru-RU" altLang="ko-K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42. (629.)	Дисквалификация</a:t>
            </a: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43. (640.)	Протесты</a:t>
            </a: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44. (641.)	Виды протестов</a:t>
            </a: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45. (642.)	Место подачи протестов</a:t>
            </a: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46. (643.)	Сроки подачи протестов</a:t>
            </a: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48. (644.)	Форма протестов</a:t>
            </a:r>
          </a:p>
          <a:p>
            <a:pPr algn="just"/>
            <a:r>
              <a:rPr lang="ru-RU" altLang="ko-KR" dirty="0">
                <a:latin typeface="Arial" pitchFamily="34" charset="0"/>
                <a:cs typeface="Arial" pitchFamily="34" charset="0"/>
              </a:rPr>
              <a:t>49. (645.)	Право подачи протестов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373216"/>
            <a:ext cx="1440160" cy="14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/>
              <a:t>Мандатная комиссия</a:t>
            </a:r>
            <a:endParaRPr lang="ko-KR" alt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331" y="1014284"/>
            <a:ext cx="9144000" cy="398492"/>
          </a:xfrm>
        </p:spPr>
        <p:txBody>
          <a:bodyPr/>
          <a:lstStyle/>
          <a:p>
            <a:pPr lvl="0"/>
            <a:r>
              <a:rPr lang="ru-RU" altLang="ko-KR" b="1" dirty="0"/>
              <a:t>Прием официальных заявок на соревнования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1295983"/>
            <a:ext cx="9144000" cy="4797313"/>
          </a:xfrm>
        </p:spPr>
        <p:txBody>
          <a:bodyPr/>
          <a:lstStyle/>
          <a:p>
            <a:pPr algn="just"/>
            <a:r>
              <a:rPr lang="ru-RU" altLang="ko-KR" sz="1500" dirty="0"/>
              <a:t>8. (215)	Заявки</a:t>
            </a:r>
          </a:p>
          <a:p>
            <a:pPr algn="just"/>
            <a:r>
              <a:rPr lang="ru-RU" altLang="ko-KR" sz="1500" dirty="0"/>
              <a:t>8.1 (</a:t>
            </a:r>
            <a:r>
              <a:rPr lang="ru-RU" altLang="ko-KR" sz="1500" dirty="0" smtClean="0"/>
              <a:t>215.1) Все </a:t>
            </a:r>
            <a:r>
              <a:rPr lang="ru-RU" altLang="ko-KR" sz="1500" dirty="0"/>
              <a:t>заявки должны быть отправлены таким образом, чтобы Организационный комитет получил их до истечения крайнего срока подачи заявок, указанный в Положении и/или Регламенте соревнований. Организаторы должны иметь список участников не позднее, чем за 24 часа до жеребьёвки.</a:t>
            </a:r>
          </a:p>
          <a:p>
            <a:pPr algn="just"/>
            <a:r>
              <a:rPr lang="ru-RU" altLang="ko-KR" sz="1500" dirty="0" smtClean="0"/>
              <a:t>8.2 Каждая </a:t>
            </a:r>
            <a:r>
              <a:rPr lang="ru-RU" altLang="ko-KR" sz="1500" dirty="0"/>
              <a:t>заявка должна содержать следующие данные:</a:t>
            </a:r>
          </a:p>
          <a:p>
            <a:pPr algn="just"/>
            <a:r>
              <a:rPr lang="ru-RU" altLang="ko-KR" sz="1500" dirty="0" smtClean="0"/>
              <a:t>8.3.1 РУС </a:t>
            </a:r>
            <a:r>
              <a:rPr lang="ru-RU" altLang="ko-KR" sz="1500" dirty="0"/>
              <a:t>и FIS коды (в установленных случаях), фамилию, имя, дату рождения, региональную федерацию;</a:t>
            </a:r>
          </a:p>
          <a:p>
            <a:pPr algn="just"/>
            <a:r>
              <a:rPr lang="ru-RU" altLang="ko-KR" sz="1500" dirty="0"/>
              <a:t>8.3.2 (</a:t>
            </a:r>
            <a:r>
              <a:rPr lang="ru-RU" altLang="ko-KR" sz="1500" dirty="0" smtClean="0"/>
              <a:t>215.3.2) точное </a:t>
            </a:r>
            <a:r>
              <a:rPr lang="ru-RU" altLang="ko-KR" sz="1500" dirty="0"/>
              <a:t>указание дисциплин, на участие в которых делается заявка.</a:t>
            </a:r>
          </a:p>
          <a:p>
            <a:pPr algn="just"/>
            <a:r>
              <a:rPr lang="ru-RU" altLang="ko-KR" sz="1500" dirty="0" smtClean="0"/>
              <a:t>8.4 Подробные </a:t>
            </a:r>
            <a:r>
              <a:rPr lang="ru-RU" altLang="ko-KR" sz="1500" dirty="0"/>
              <a:t>правила подачи заявок могут регулироваться Положением о соревнованиях и Регламентом соревнования</a:t>
            </a:r>
            <a:r>
              <a:rPr lang="ru-RU" altLang="ko-KR" sz="1500" dirty="0" smtClean="0"/>
              <a:t>.</a:t>
            </a:r>
          </a:p>
          <a:p>
            <a:pPr algn="just"/>
            <a:endParaRPr lang="ru-RU" altLang="ko-KR" sz="800" dirty="0" smtClean="0"/>
          </a:p>
          <a:p>
            <a:pPr algn="just"/>
            <a:r>
              <a:rPr lang="ru-RU" altLang="ko-KR" sz="1500" dirty="0" smtClean="0"/>
              <a:t>На </a:t>
            </a:r>
            <a:r>
              <a:rPr lang="ru-RU" altLang="ko-KR" sz="1500" dirty="0"/>
              <a:t>основании заявок, полученных в результате проведенной мандатной комиссии формируются жеребьевочные листы: список участников соревнования в дисциплине, согласно действующим спискам с очками ОСФ или очков FIS. Если участник не указан в последнем действующем списке ОСФ или FIS, он включается в группу участников без очков ОСФ или очков FIS</a:t>
            </a:r>
          </a:p>
          <a:p>
            <a:pPr algn="just"/>
            <a:endParaRPr lang="ru-RU" altLang="ko-KR" sz="800" dirty="0"/>
          </a:p>
          <a:p>
            <a:pPr algn="just"/>
            <a:r>
              <a:rPr lang="ru-RU" altLang="ko-KR" sz="1500" dirty="0" smtClean="0"/>
              <a:t>Работа при проведении детских соревнований: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500" dirty="0" smtClean="0"/>
              <a:t>Проверка </a:t>
            </a:r>
            <a:r>
              <a:rPr lang="ru-RU" altLang="ko-KR" sz="1500" dirty="0"/>
              <a:t>документов (свидетельство о рождении, страховка от НС</a:t>
            </a:r>
            <a:r>
              <a:rPr lang="ru-RU" altLang="ko-KR" sz="1500" dirty="0" smtClean="0"/>
              <a:t>, проверка разрядов/званий)</a:t>
            </a:r>
            <a:endParaRPr lang="ru-RU" altLang="ko-K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500" dirty="0"/>
              <a:t>Распределение участников по группам для жеребьевки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500" dirty="0"/>
              <a:t>Прием стартовых взносов</a:t>
            </a:r>
          </a:p>
        </p:txBody>
      </p:sp>
    </p:spTree>
    <p:extLst>
      <p:ext uri="{BB962C8B-B14F-4D97-AF65-F5344CB8AC3E}">
        <p14:creationId xmlns:p14="http://schemas.microsoft.com/office/powerpoint/2010/main" val="27557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/>
              <a:t>Мандатная комиссия</a:t>
            </a:r>
            <a:endParaRPr lang="ko-KR" alt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331" y="1014284"/>
            <a:ext cx="9144000" cy="398492"/>
          </a:xfrm>
        </p:spPr>
        <p:txBody>
          <a:bodyPr/>
          <a:lstStyle/>
          <a:p>
            <a:pPr lvl="0"/>
            <a:r>
              <a:rPr lang="ru-RU" altLang="ko-KR" b="1" dirty="0"/>
              <a:t>Прием официальных заявок на соревнования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76250" y="2636912"/>
            <a:ext cx="8191500" cy="2962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250" y="1760632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соответствии с Регламентом Кубка России по горнолыжному спорту в сезоне 2019-2020гг.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/>
              <a:t>Совещания руководителей команд</a:t>
            </a:r>
            <a:endParaRPr lang="ko-KR" alt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686524"/>
          </a:xfrm>
        </p:spPr>
        <p:txBody>
          <a:bodyPr/>
          <a:lstStyle/>
          <a:p>
            <a:pPr lvl="0"/>
            <a:r>
              <a:rPr lang="ru-RU" altLang="ko-KR" b="1" dirty="0"/>
              <a:t>Порядок проведения первого совещания ГСК с представителями команд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-5928" y="2492896"/>
            <a:ext cx="9144000" cy="4365104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/>
              <a:t>проверка присутствующих аккредитованных представителей </a:t>
            </a:r>
            <a:r>
              <a:rPr lang="ru-RU" altLang="ko-KR" sz="1600" dirty="0" smtClean="0"/>
              <a:t>команд </a:t>
            </a:r>
            <a:r>
              <a:rPr lang="en-US" altLang="ko-KR" sz="1600" dirty="0" smtClean="0"/>
              <a:t>(roll-call)</a:t>
            </a:r>
            <a:r>
              <a:rPr lang="ru-RU" altLang="ko-KR" sz="1600" dirty="0" smtClean="0"/>
              <a:t>;</a:t>
            </a:r>
            <a:endParaRPr lang="ru-RU" altLang="ko-K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/>
              <a:t>информация </a:t>
            </a:r>
            <a:r>
              <a:rPr lang="ru-RU" altLang="ko-KR" sz="1600" dirty="0"/>
              <a:t>представителям о порядке проведения спортивных соревнований, сопутствующих мероприятиях, церемониях открытия, награждения и закрытия спортивных соревнований;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/>
              <a:t>представление </a:t>
            </a:r>
            <a:r>
              <a:rPr lang="ru-RU" altLang="ko-KR" sz="1600" dirty="0"/>
              <a:t>главной судейской коллегии, технического делегата, членов жюри;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/>
              <a:t>текущие </a:t>
            </a:r>
            <a:r>
              <a:rPr lang="ru-RU" altLang="ko-KR" sz="1600" dirty="0"/>
              <a:t>вопросы</a:t>
            </a:r>
            <a:r>
              <a:rPr lang="ru-RU" altLang="ko-KR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ko-KR" sz="1600" dirty="0"/>
          </a:p>
          <a:p>
            <a:pPr algn="just"/>
            <a:r>
              <a:rPr lang="ru-RU" altLang="ko-KR" sz="1600" dirty="0"/>
              <a:t>9.1 (</a:t>
            </a:r>
            <a:r>
              <a:rPr lang="ru-RU" altLang="ko-KR" sz="1600" dirty="0" smtClean="0"/>
              <a:t>216.1) Время </a:t>
            </a:r>
            <a:r>
              <a:rPr lang="ru-RU" altLang="ko-KR" sz="1600" dirty="0"/>
              <a:t>и место первого заседания руководителей команд и жеребьевки должно быть указано в программе. Приглашения на все последующие заседания сообщаются руководителям команд на первом заседании. Внеочередные заседания должны объявляться заранее в максимально короткие сроки</a:t>
            </a:r>
            <a:r>
              <a:rPr lang="ru-RU" altLang="ko-KR" sz="1600" dirty="0" smtClean="0"/>
              <a:t>.</a:t>
            </a:r>
          </a:p>
          <a:p>
            <a:pPr algn="just"/>
            <a:endParaRPr lang="ru-RU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7621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/>
              <a:t>Совещания руководителей команд</a:t>
            </a:r>
            <a:endParaRPr lang="ko-KR" alt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686524"/>
          </a:xfrm>
        </p:spPr>
        <p:txBody>
          <a:bodyPr/>
          <a:lstStyle/>
          <a:p>
            <a:pPr lvl="0"/>
            <a:r>
              <a:rPr lang="ru-RU" altLang="ko-KR" b="1" dirty="0"/>
              <a:t>Содержание сообщений по текущим вопросам на совещании ГСК с представителями команд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-3944" y="2420888"/>
            <a:ext cx="9144000" cy="4392488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/>
              <a:t>Главный секретарь информирует о количестве и составе спортсменов допущенных к спортивным соревнованиям, о </a:t>
            </a:r>
            <a:r>
              <a:rPr lang="ru-RU" altLang="ko-KR" sz="1600" dirty="0"/>
              <a:t>порядке жеребьевки, о времени и порядке представления протоколов старта, порядке, времени и месте выдачи номеров, средств отметки и других необходимых </a:t>
            </a:r>
            <a:r>
              <a:rPr lang="ru-RU" altLang="ko-KR" sz="1600" dirty="0" smtClean="0"/>
              <a:t>атрибутов;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/>
              <a:t>Врач соревнований докладывает обстановку при проверке медицинских допусков, сообщает о санитарно-эпидемиологической обстановке на момент проведения спортивных соревнований. Зимой о температуре воздуха. По необходимости, о неблагоприятной экологической обстановке, непригодности водоемов для питья и купания, наличии опасных насекомых и об иных необходимых условиях;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 smtClean="0"/>
              <a:t>Главный судья информирует представителей команд по организационным и хозяйственным вопросам;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dirty="0"/>
              <a:t>Заместитель главного судьи по трассам (начальник трассы), </a:t>
            </a:r>
            <a:r>
              <a:rPr lang="ru-RU" altLang="ko-KR" sz="1600" dirty="0" smtClean="0"/>
              <a:t>в дополнение к опубликованной информации доводит до сведения представителей необходимые сведения об особенностях местности, карты, трассы.</a:t>
            </a:r>
            <a:endParaRPr lang="ru-RU" altLang="ko-KR" sz="1600" dirty="0"/>
          </a:p>
        </p:txBody>
      </p:sp>
    </p:spTree>
    <p:extLst>
      <p:ext uri="{BB962C8B-B14F-4D97-AF65-F5344CB8AC3E}">
        <p14:creationId xmlns:p14="http://schemas.microsoft.com/office/powerpoint/2010/main" val="8792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1200</Words>
  <Application>Microsoft Office PowerPoint</Application>
  <PresentationFormat>Экран (4:3)</PresentationFormat>
  <Paragraphs>160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Calibri</vt:lpstr>
      <vt:lpstr>Office Theme</vt:lpstr>
      <vt:lpstr>Custom Design</vt:lpstr>
      <vt:lpstr>Презентация PowerPoint</vt:lpstr>
      <vt:lpstr>Источники необходимой для проведения соревнований информации</vt:lpstr>
      <vt:lpstr>Структура документооборота соревнований</vt:lpstr>
      <vt:lpstr>Источники необходимой для проведения соревнований информации</vt:lpstr>
      <vt:lpstr>Структура документооборота соревнований</vt:lpstr>
      <vt:lpstr>Мандатная комиссия</vt:lpstr>
      <vt:lpstr>Мандатная комиссия</vt:lpstr>
      <vt:lpstr>Совещания руководителей команд</vt:lpstr>
      <vt:lpstr>Совещания руководителей команд</vt:lpstr>
      <vt:lpstr>Жеребьёвка</vt:lpstr>
      <vt:lpstr>Подсчет и объявление результатов</vt:lpstr>
      <vt:lpstr>Отчет главного судьи соревнований</vt:lpstr>
      <vt:lpstr>Перечень документов, передаваемых в РФГС</vt:lpstr>
      <vt:lpstr>Перечень документов для присвоения спортивных званий</vt:lpstr>
      <vt:lpstr>Перечень документов для присвоения спортивных разрядов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Оксана Бирюкова</cp:lastModifiedBy>
  <cp:revision>71</cp:revision>
  <dcterms:created xsi:type="dcterms:W3CDTF">2014-04-01T16:35:38Z</dcterms:created>
  <dcterms:modified xsi:type="dcterms:W3CDTF">2019-09-24T09:23:18Z</dcterms:modified>
</cp:coreProperties>
</file>